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66" r:id="rId7"/>
    <p:sldId id="259" r:id="rId8"/>
    <p:sldId id="260" r:id="rId9"/>
    <p:sldId id="261" r:id="rId10"/>
    <p:sldId id="262" r:id="rId11"/>
    <p:sldId id="263" r:id="rId12"/>
    <p:sldId id="264" r:id="rId13"/>
    <p:sldId id="269" r:id="rId14"/>
    <p:sldId id="265" r:id="rId15"/>
    <p:sldId id="268" r:id="rId16"/>
    <p:sldId id="267" r:id="rId17"/>
    <p:sldId id="270" r:id="rId18"/>
    <p:sldId id="271" r:id="rId19"/>
    <p:sldId id="272" r:id="rId20"/>
    <p:sldId id="274" r:id="rId21"/>
    <p:sldId id="273" r:id="rId22"/>
    <p:sldId id="276" r:id="rId23"/>
    <p:sldId id="27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go" initials="R" lastIdx="1" clrIdx="0">
    <p:extLst>
      <p:ext uri="{19B8F6BF-5375-455C-9EA6-DF929625EA0E}">
        <p15:presenceInfo xmlns:p15="http://schemas.microsoft.com/office/powerpoint/2012/main" userId="Rig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93" autoAdjust="0"/>
    <p:restoredTop sz="94660"/>
  </p:normalViewPr>
  <p:slideViewPr>
    <p:cSldViewPr snapToGrid="0">
      <p:cViewPr>
        <p:scale>
          <a:sx n="125" d="100"/>
          <a:sy n="125" d="100"/>
        </p:scale>
        <p:origin x="300" y="-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9498" y="1122363"/>
            <a:ext cx="9353005" cy="2387600"/>
          </a:xfrm>
        </p:spPr>
        <p:txBody>
          <a:bodyPr>
            <a:normAutofit/>
          </a:bodyPr>
          <a:lstStyle/>
          <a:p>
            <a:pPr algn="ctr"/>
            <a:r>
              <a:rPr lang="pt-BR" sz="5400" noProof="0" dirty="0">
                <a:latin typeface="Space Mono" panose="02010509030202000204" pitchFamily="49" charset="0"/>
              </a:rPr>
              <a:t>Ferramentas, Materiais e Técnicas para Soldagem SMD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4150" y="3602038"/>
            <a:ext cx="10063700" cy="1655762"/>
          </a:xfrm>
        </p:spPr>
        <p:txBody>
          <a:bodyPr>
            <a:normAutofit/>
          </a:bodyPr>
          <a:lstStyle/>
          <a:p>
            <a:pPr algn="ctr"/>
            <a:endParaRPr lang="pt-BR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pt-BR" sz="24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Desmistificando o trabalho com encapsulamentos menores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5DEB8A-63D5-9156-5BAC-A502B7ED6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F1412-BE33-5851-12F6-C5158A5A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5526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400" noProof="0" dirty="0">
                <a:latin typeface="Space Mono" panose="02010509030202000204" pitchFamily="49" charset="0"/>
              </a:rPr>
              <a:t>Materiais para soldagem</a:t>
            </a:r>
          </a:p>
        </p:txBody>
      </p:sp>
    </p:spTree>
    <p:extLst>
      <p:ext uri="{BB962C8B-B14F-4D97-AF65-F5344CB8AC3E}">
        <p14:creationId xmlns:p14="http://schemas.microsoft.com/office/powerpoint/2010/main" val="3111358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1E0F15-B78C-FD87-1741-0D1FB89B1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38538-3BD1-FFDF-4BF9-50ADCC10F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Solda (solder)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D3A0AE-4E7B-826B-4EDD-56787DA2A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noProof="0" dirty="0"/>
              <a:t>Mistura de estanho (Sn), chumbo (Pb) e fluxo de solda</a:t>
            </a:r>
          </a:p>
          <a:p>
            <a:r>
              <a:rPr lang="pt-BR" noProof="0" dirty="0"/>
              <a:t>Pode ou não haver fluxo (resina)</a:t>
            </a:r>
          </a:p>
          <a:p>
            <a:r>
              <a:rPr lang="pt-BR" dirty="0"/>
              <a:t>Pode ou não haver chumbo</a:t>
            </a:r>
            <a:endParaRPr lang="pt-BR" noProof="0" dirty="0"/>
          </a:p>
          <a:p>
            <a:r>
              <a:rPr lang="pt-BR" noProof="0" dirty="0"/>
              <a:t>Vários formatos, de filamento até pasta de solda (SMD)</a:t>
            </a:r>
          </a:p>
          <a:p>
            <a:r>
              <a:rPr lang="pt-BR" dirty="0"/>
              <a:t>É o material que forma as conexões elétricas</a:t>
            </a: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322C9-0138-2E4A-DF4B-4F7868EA5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4582" y="1096487"/>
            <a:ext cx="2202903" cy="20012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E54F1B-FA6F-9386-BE33-DFB9C44FF6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5786" y="3429000"/>
            <a:ext cx="2380493" cy="212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760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41AF67-D349-B792-F253-FF92436F0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13854-1DB7-0253-89E9-480A3BB2E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Fluxo de solda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C522D8-ACF0-C4F2-949B-66D190380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noProof="0" dirty="0"/>
              <a:t>Anti-oxidante, selando o ar e removendo metais oxidados</a:t>
            </a:r>
          </a:p>
          <a:p>
            <a:r>
              <a:rPr lang="pt-BR" dirty="0"/>
              <a:t>A</a:t>
            </a:r>
            <a:r>
              <a:rPr lang="pt-BR" noProof="0" dirty="0"/>
              <a:t>umenta a molhabilidade da solda</a:t>
            </a:r>
          </a:p>
          <a:p>
            <a:r>
              <a:rPr lang="pt-BR" dirty="0"/>
              <a:t>Facilita a movimentação da solda líquida</a:t>
            </a:r>
            <a:endParaRPr lang="pt-BR" noProof="0" dirty="0"/>
          </a:p>
          <a:p>
            <a:r>
              <a:rPr lang="pt-BR" noProof="0" dirty="0"/>
              <a:t>Pode também grudar o componente na placa</a:t>
            </a:r>
          </a:p>
          <a:p>
            <a:r>
              <a:rPr lang="pt-BR" dirty="0"/>
              <a:t>Clean vs No-clean (corrosivos)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4FBB6A-82BB-5DB0-3B1A-DF6098AF3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728" y="4174435"/>
            <a:ext cx="3849981" cy="216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8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6D571E-DFE3-3574-3844-C9D9206F0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D4CE-9B49-AB01-18E3-0B0FE50F9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Malha de cobre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7026938-65DD-28C6-C7AB-EC807646A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noProof="0" dirty="0"/>
              <a:t>Utilizado para absorver solda</a:t>
            </a:r>
          </a:p>
          <a:p>
            <a:r>
              <a:rPr lang="pt-BR" noProof="0" dirty="0"/>
              <a:t>Muito útil na limpeza de pads e dessoldagem</a:t>
            </a:r>
          </a:p>
          <a:p>
            <a:r>
              <a:rPr lang="pt-BR" dirty="0"/>
              <a:t>Melhor utilizado em par com pinças</a:t>
            </a:r>
          </a:p>
          <a:p>
            <a:r>
              <a:rPr lang="pt-BR" noProof="0" dirty="0"/>
              <a:t>Utilizado também para limpeza do ferro de solda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7A405F-1A05-9172-7FFA-3826AF327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5545" y="1066799"/>
            <a:ext cx="3621184" cy="20438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2FE05A-60B4-BB47-1AF5-BC37F10878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3079" y="3630611"/>
            <a:ext cx="2428747" cy="294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054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E11F45-1A76-A664-5A63-32CB0BE4B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F8C61-F46F-15C1-F303-61D9C232A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Fita kapton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414DE7-5FF5-E6C7-F5CF-CF980F8B7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noProof="0" dirty="0"/>
              <a:t>Isolante térmico em fita</a:t>
            </a:r>
          </a:p>
          <a:p>
            <a:r>
              <a:rPr lang="pt-BR" noProof="0" dirty="0"/>
              <a:t>−269 to +400 °C</a:t>
            </a:r>
          </a:p>
          <a:p>
            <a:r>
              <a:rPr lang="pt-BR" noProof="0" dirty="0"/>
              <a:t>Muito útil para solda SMD com soprador de ar quente</a:t>
            </a:r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7978F9-F92D-0671-B7C1-DC7B60A0A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2395" y="3425984"/>
            <a:ext cx="4545921" cy="313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27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02E2CA-B6F7-42CE-CC07-A214407AB5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48FCB-4955-F4A1-DB6D-D698DC77A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5526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400" noProof="0" dirty="0">
                <a:latin typeface="Space Mono" panose="02010509030202000204" pitchFamily="49" charset="0"/>
              </a:rPr>
              <a:t>Ferramentas para soldagem</a:t>
            </a:r>
          </a:p>
        </p:txBody>
      </p:sp>
    </p:spTree>
    <p:extLst>
      <p:ext uri="{BB962C8B-B14F-4D97-AF65-F5344CB8AC3E}">
        <p14:creationId xmlns:p14="http://schemas.microsoft.com/office/powerpoint/2010/main" val="1075897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DC7143-00CF-91B8-F2FA-269AE5225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D9CD3-FF1A-1D32-251D-62842161C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Equipamentos básicos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6FF40E-7B7E-E978-A216-489C96CA2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Circulação ou filtragem do ar</a:t>
            </a:r>
            <a:endParaRPr lang="pt-BR" noProof="0" dirty="0"/>
          </a:p>
          <a:p>
            <a:r>
              <a:rPr lang="pt-BR" dirty="0"/>
              <a:t>Pinças e alicates</a:t>
            </a:r>
            <a:endParaRPr lang="pt-BR" noProof="0" dirty="0"/>
          </a:p>
          <a:p>
            <a:r>
              <a:rPr lang="pt-BR" noProof="0" dirty="0"/>
              <a:t>Terceira-mão</a:t>
            </a:r>
          </a:p>
          <a:p>
            <a:r>
              <a:rPr lang="pt-BR" dirty="0"/>
              <a:t>Sugador de solda</a:t>
            </a:r>
            <a:endParaRPr lang="pt-BR" noProof="0" dirty="0"/>
          </a:p>
          <a:p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687637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0169A4-6FA9-C2EE-ADA5-2E03D88A9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9934C-D7C2-C4E7-E0FD-4928ED609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Ferro de solda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73FA63B-CF23-5B1C-689D-51F925134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noProof="0" dirty="0"/>
              <a:t>Esquenta a solda para fusão aos condutores</a:t>
            </a:r>
          </a:p>
          <a:p>
            <a:r>
              <a:rPr lang="pt-BR" dirty="0"/>
              <a:t>Ponta possui material resistente à corrosão</a:t>
            </a:r>
            <a:endParaRPr lang="pt-BR" noProof="0" dirty="0"/>
          </a:p>
          <a:p>
            <a:r>
              <a:rPr lang="pt-BR" dirty="0"/>
              <a:t>Diferentes tipos de pontas, podendo ser intercambiáveis</a:t>
            </a:r>
            <a:endParaRPr lang="pt-BR" noProof="0" dirty="0"/>
          </a:p>
          <a:p>
            <a:r>
              <a:rPr lang="pt-BR" noProof="0" dirty="0"/>
              <a:t>Sem ou com controle de temperatura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CA559A-AF60-B3E4-76C6-747D9273C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8367" y="4127961"/>
            <a:ext cx="3050823" cy="23002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F91507-8C33-792A-E68F-74F2DD63CB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64087">
            <a:off x="2289873" y="4793487"/>
            <a:ext cx="3719246" cy="23002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C09F24-B543-7ECD-47EC-AFF8CFE506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6397" y="395511"/>
            <a:ext cx="4422818" cy="269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587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F78994-B148-25EA-F8DB-598A3B781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81802-A7F6-739F-2A52-CC3D0A0C6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Estação de retrabalho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DA672C-0E00-68FE-F78C-E94494794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noProof="0" dirty="0"/>
              <a:t>Esquenta a solda por sopro de ar quente</a:t>
            </a:r>
          </a:p>
          <a:p>
            <a:r>
              <a:rPr lang="pt-BR" dirty="0"/>
              <a:t>Esquenta toda a área contendo o componente</a:t>
            </a:r>
            <a:endParaRPr lang="pt-BR" noProof="0" dirty="0"/>
          </a:p>
          <a:p>
            <a:r>
              <a:rPr lang="pt-BR" dirty="0"/>
              <a:t>Utilizado em par com fita kapton</a:t>
            </a:r>
          </a:p>
          <a:p>
            <a:r>
              <a:rPr lang="pt-BR" noProof="0" dirty="0"/>
              <a:t>Mais perigoso quanto </a:t>
            </a:r>
            <a:r>
              <a:rPr lang="pt-BR" dirty="0"/>
              <a:t>à danos ao componente e placas</a:t>
            </a:r>
          </a:p>
          <a:p>
            <a:r>
              <a:rPr lang="pt-BR" noProof="0" dirty="0"/>
              <a:t>Devem ser de temperatura regulada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36D92B-5000-9113-21EE-EB192C29CE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5348" y="1733385"/>
            <a:ext cx="3342608" cy="270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804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22C6B8-F22B-E5BC-7B0C-F01B3CFE1D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53BA1-80E6-BB5C-D0F0-3B9067597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Estação de aquecimento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B25932-F37E-950E-9A10-36431E318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noProof="0" dirty="0"/>
              <a:t>Esquenta a solda por condução</a:t>
            </a:r>
          </a:p>
          <a:p>
            <a:r>
              <a:rPr lang="pt-BR" dirty="0"/>
              <a:t>Esquenta toda a placa</a:t>
            </a:r>
            <a:endParaRPr lang="pt-BR" noProof="0" dirty="0"/>
          </a:p>
          <a:p>
            <a:r>
              <a:rPr lang="pt-BR" dirty="0"/>
              <a:t>Utilizado em par com pasta de solda</a:t>
            </a:r>
          </a:p>
          <a:p>
            <a:r>
              <a:rPr lang="pt-BR" dirty="0"/>
              <a:t>Mais fácil do que soldar a mão</a:t>
            </a:r>
          </a:p>
          <a:p>
            <a:r>
              <a:rPr lang="pt-BR" noProof="0" dirty="0"/>
              <a:t>Devem ser de temperatura regulada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24DE41-C334-3FB3-C82C-F0402A55FE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3899" y="1892409"/>
            <a:ext cx="3387670" cy="2794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083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O que veio antes do SMD?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9E9C02-1EA8-7388-E623-E2FE8A668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noProof="0" dirty="0"/>
              <a:t>A PCB já foi uma invenção revolucionária</a:t>
            </a:r>
          </a:p>
          <a:p>
            <a:r>
              <a:rPr lang="pt-BR" noProof="0" dirty="0"/>
              <a:t>Trabalho a mão, componentes grandes (válvulas)</a:t>
            </a:r>
          </a:p>
          <a:p>
            <a:r>
              <a:rPr lang="pt-BR" noProof="0" dirty="0"/>
              <a:t>Componentes Through-hole (THT), passivos, DIP...</a:t>
            </a:r>
          </a:p>
          <a:p>
            <a:r>
              <a:rPr lang="pt-BR" noProof="0" dirty="0"/>
              <a:t>Pick-and-Place e fonte de solda</a:t>
            </a:r>
          </a:p>
          <a:p>
            <a:r>
              <a:rPr lang="pt-BR" noProof="0" dirty="0"/>
              <a:t>Necessidade de automatizar mais o processo e miniaturizar ainda mais as peças (reduzir o tamanho dos pinos)</a:t>
            </a:r>
          </a:p>
          <a:p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9A2C92-C138-2B23-4728-CA5DC8457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3B6C2-D0AC-95C3-63FD-FC5D362B9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Ótica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E007F2-913B-518C-3D2E-0DE5236A6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Boa iluminação é imprescindível </a:t>
            </a:r>
          </a:p>
          <a:p>
            <a:r>
              <a:rPr lang="pt-BR" dirty="0"/>
              <a:t>Óculos de joalheiro</a:t>
            </a:r>
            <a:endParaRPr lang="pt-BR" noProof="0" dirty="0"/>
          </a:p>
          <a:p>
            <a:r>
              <a:rPr lang="pt-BR" noProof="0" dirty="0"/>
              <a:t>Lupas</a:t>
            </a:r>
          </a:p>
          <a:p>
            <a:r>
              <a:rPr lang="pt-BR" dirty="0"/>
              <a:t>Microscópios eletronicos</a:t>
            </a:r>
          </a:p>
          <a:p>
            <a:r>
              <a:rPr lang="pt-BR" dirty="0"/>
              <a:t>Microscópios óticos de 3 pontos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F8D3EC-0A6B-7971-CF81-D5BFE3EDB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1564" y="442398"/>
            <a:ext cx="2825847" cy="26860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E1B097-F06F-BFD7-0CA3-BBFB53636B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3011" y="2973787"/>
            <a:ext cx="2394304" cy="371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136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brightnessContrast bright="-3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D7C3FA-4710-3FA5-EBEC-E96936085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91F04-FDAA-85D7-03C8-E99E62285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Surface mount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93CE5-8C1E-F0D2-05DA-59B633399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00705"/>
            <a:ext cx="9905999" cy="4238777"/>
          </a:xfrm>
        </p:spPr>
        <p:txBody>
          <a:bodyPr numCol="1">
            <a:normAutofit/>
          </a:bodyPr>
          <a:lstStyle/>
          <a:p>
            <a:r>
              <a:rPr lang="pt-BR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Técnica de montagem de placas para componentes SMD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Soldagem agora envolve pasta térmica, stencil e fornos</a:t>
            </a:r>
            <a:endParaRPr lang="pt-BR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Encapsulamentos são fabricados da mesma maneira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Menores tamanhos, novos materiais, novas identificações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Revolução para circuitos de baixa potência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Componentes de alta de potência e novos materiais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Dissipação térmica</a:t>
            </a:r>
          </a:p>
          <a:p>
            <a:endParaRPr lang="pt-BR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491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E71DC6-7F11-ADCD-E601-12B61394F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145A6-E19D-74EC-FEF9-0E50A2C75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5526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pt-BR" sz="4400" noProof="0" dirty="0">
                <a:latin typeface="Space Mono" panose="02010509030202000204" pitchFamily="49" charset="0"/>
              </a:rPr>
              <a:t>Principais encapsulamentos</a:t>
            </a:r>
          </a:p>
        </p:txBody>
      </p:sp>
    </p:spTree>
    <p:extLst>
      <p:ext uri="{BB962C8B-B14F-4D97-AF65-F5344CB8AC3E}">
        <p14:creationId xmlns:p14="http://schemas.microsoft.com/office/powerpoint/2010/main" val="4058174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E32ECF-2B54-829F-A1F3-14ABBD710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58876-D3B8-62F8-E4A6-F3F3864F5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Componentes passivos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580EE75-4974-2C89-3C02-DA413C22B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noProof="0" dirty="0"/>
              <a:t>Resistores, capacitores e alguns indutores</a:t>
            </a:r>
          </a:p>
          <a:p>
            <a:r>
              <a:rPr lang="pt-BR" dirty="0"/>
              <a:t>Encapsulamento designado pela fração de polegada ou mm</a:t>
            </a:r>
            <a:endParaRPr lang="pt-BR" noProof="0" dirty="0"/>
          </a:p>
          <a:p>
            <a:r>
              <a:rPr lang="pt-BR" noProof="0" dirty="0"/>
              <a:t>0402 seria 0.04x0.02 in = 1.0x0.5 mm</a:t>
            </a:r>
          </a:p>
          <a:p>
            <a:r>
              <a:rPr lang="pt-BR" dirty="0"/>
              <a:t>01005 seria 0.016x0.008 in = 0.4x0.2 mm</a:t>
            </a:r>
            <a:endParaRPr lang="pt-BR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2F0E7D-07CC-CD74-1F3A-8126264C6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4319" y="3760966"/>
            <a:ext cx="2752420" cy="227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988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34A8A1-9DD6-4C7A-E238-BB1D68251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2C612-374D-14C5-7C60-D56545F4F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Small Outline package (SOP)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D69A9C-55D0-3D26-5C02-5B6D25490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Encapsulamento popular, utilizado por vários tipos de componentes</a:t>
            </a:r>
            <a:endParaRPr lang="pt-BR" noProof="0" dirty="0"/>
          </a:p>
          <a:p>
            <a:r>
              <a:rPr lang="pt-BR" noProof="0" dirty="0"/>
              <a:t>O popular SOT-23, com multiplas variantes</a:t>
            </a:r>
          </a:p>
          <a:p>
            <a:r>
              <a:rPr lang="pt-BR" noProof="0" dirty="0"/>
              <a:t>TSOP e TSOT (Thin)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9EB1D3-794D-5854-436C-4D237714A7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2380" y="3429000"/>
            <a:ext cx="2512758" cy="18684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818A5E-65EC-1E15-6A5E-AC9C441CFDEC}"/>
              </a:ext>
            </a:extLst>
          </p:cNvPr>
          <p:cNvSpPr txBox="1"/>
          <p:nvPr/>
        </p:nvSpPr>
        <p:spPr>
          <a:xfrm>
            <a:off x="8833899" y="5574268"/>
            <a:ext cx="888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SOT-23</a:t>
            </a:r>
            <a:endParaRPr lang="en-029" dirty="0"/>
          </a:p>
        </p:txBody>
      </p:sp>
    </p:spTree>
    <p:extLst>
      <p:ext uri="{BB962C8B-B14F-4D97-AF65-F5344CB8AC3E}">
        <p14:creationId xmlns:p14="http://schemas.microsoft.com/office/powerpoint/2010/main" val="3207853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C72880-75C6-D362-9FBF-98EE106DDB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E4FEB-52C6-C256-796B-9DAB113B2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flat packages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7E6A52-25CC-FB5E-35B0-5B9202846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noProof="0" dirty="0"/>
              <a:t>Dois lados ou quatro: DFN (2) ou QFP (4)</a:t>
            </a:r>
          </a:p>
          <a:p>
            <a:r>
              <a:rPr lang="pt-BR" noProof="0" dirty="0"/>
              <a:t>Com ou sem pinos: QFP (com) ou QFN (sem)</a:t>
            </a:r>
          </a:p>
          <a:p>
            <a:r>
              <a:rPr lang="pt-BR" noProof="0" dirty="0"/>
              <a:t>Inúmeras variantes (tamanho, heat-sink...)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90A921-2CF2-8D84-9F51-DFB90739AD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9126" y="3426119"/>
            <a:ext cx="2185772" cy="23328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94F512-9293-729C-EC47-1B035D4AC0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6602" y="3463684"/>
            <a:ext cx="2356620" cy="2295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328154-363D-0B0F-49FD-F32DA6728091}"/>
              </a:ext>
            </a:extLst>
          </p:cNvPr>
          <p:cNvSpPr txBox="1"/>
          <p:nvPr/>
        </p:nvSpPr>
        <p:spPr>
          <a:xfrm>
            <a:off x="7617349" y="5943600"/>
            <a:ext cx="3430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DFN-6                              QFP-32</a:t>
            </a:r>
            <a:endParaRPr lang="en-029" dirty="0"/>
          </a:p>
        </p:txBody>
      </p:sp>
    </p:spTree>
    <p:extLst>
      <p:ext uri="{BB962C8B-B14F-4D97-AF65-F5344CB8AC3E}">
        <p14:creationId xmlns:p14="http://schemas.microsoft.com/office/powerpoint/2010/main" val="2260980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AE6E5F-BEFB-ACD0-9E64-D8AAFE308E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D0FAD-C4E5-5838-58B1-3E7294886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Ball grid array (BGA)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880986-879B-F933-3A7E-48B7223CD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noProof="0" dirty="0"/>
              <a:t>Esferas de solda prontas para solda</a:t>
            </a:r>
          </a:p>
          <a:p>
            <a:r>
              <a:rPr lang="pt-BR" dirty="0"/>
              <a:t>Maior densidade de pinos</a:t>
            </a:r>
            <a:endParaRPr lang="pt-BR" noProof="0" dirty="0"/>
          </a:p>
          <a:p>
            <a:r>
              <a:rPr lang="pt-BR" noProof="0" dirty="0"/>
              <a:t>Contraste com encapsulamentos de pinos sólidos</a:t>
            </a:r>
          </a:p>
          <a:p>
            <a:r>
              <a:rPr lang="pt-BR" noProof="0" dirty="0"/>
              <a:t>Complexa manutenção / retrabalho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B5502C-3156-0360-A0D2-5488BF1E39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1980" y="3316286"/>
            <a:ext cx="3820164" cy="258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4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  <a14:imgEffect>
                      <a14:colorTemperature colorTemp="4255"/>
                    </a14:imgEffect>
                    <a14:imgEffect>
                      <a14:saturation sat="96000"/>
                    </a14:imgEffect>
                    <a14:imgEffect>
                      <a14:brightnessContrast bright="-4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1F6501-1802-631F-050D-70968E08D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7B066-94EC-1F82-4515-0009D4F5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400" noProof="0" dirty="0">
                <a:latin typeface="Space Mono" panose="02010509030202000204" pitchFamily="49" charset="0"/>
              </a:rPr>
              <a:t>Outros tipos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194FDC-F539-B29D-7B45-4C0C5ECE4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noProof="0" dirty="0"/>
              <a:t>Land Grid Arrays (LGA, muito utilizados em CPUs modernas)</a:t>
            </a:r>
          </a:p>
          <a:p>
            <a:r>
              <a:rPr lang="pt-BR" dirty="0"/>
              <a:t>Pin Grid Arrays (PGA, muito utilizados em CPUs antigas)</a:t>
            </a:r>
          </a:p>
          <a:p>
            <a:r>
              <a:rPr lang="pt-BR" dirty="0"/>
              <a:t>Plastic-leaded chip carrier (PLCC)</a:t>
            </a:r>
          </a:p>
          <a:p>
            <a:r>
              <a:rPr lang="pt-BR" noProof="0" dirty="0"/>
              <a:t>Muitos outros...</a:t>
            </a:r>
          </a:p>
          <a:p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017242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866CFD-F94E-4AE5-ACEA-86FEC0F48A1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410</TotalTime>
  <Words>555</Words>
  <Application>Microsoft Office PowerPoint</Application>
  <PresentationFormat>Widescreen</PresentationFormat>
  <Paragraphs>94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Space Mono</vt:lpstr>
      <vt:lpstr>Tahoma</vt:lpstr>
      <vt:lpstr>Tw Cen MT</vt:lpstr>
      <vt:lpstr>Circuit</vt:lpstr>
      <vt:lpstr>Ferramentas, Materiais e Técnicas para Soldagem SMD</vt:lpstr>
      <vt:lpstr>O que veio antes do SMD?</vt:lpstr>
      <vt:lpstr>Surface mount technology</vt:lpstr>
      <vt:lpstr>Principais encapsulamentos</vt:lpstr>
      <vt:lpstr>Componentes passivos</vt:lpstr>
      <vt:lpstr>Small Outline package (SOP)</vt:lpstr>
      <vt:lpstr>flat packages</vt:lpstr>
      <vt:lpstr>Ball grid array (BGA)</vt:lpstr>
      <vt:lpstr>Outros tipos</vt:lpstr>
      <vt:lpstr>Materiais para soldagem</vt:lpstr>
      <vt:lpstr>Solda (solder)</vt:lpstr>
      <vt:lpstr>Fluxo de solda</vt:lpstr>
      <vt:lpstr>Malha de cobre</vt:lpstr>
      <vt:lpstr>Fita kapton</vt:lpstr>
      <vt:lpstr>Ferramentas para soldagem</vt:lpstr>
      <vt:lpstr>Equipamentos básicos</vt:lpstr>
      <vt:lpstr>Ferro de solda</vt:lpstr>
      <vt:lpstr>Estação de retrabalho</vt:lpstr>
      <vt:lpstr>Estação de aquecimento</vt:lpstr>
      <vt:lpstr>Ótica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Rigo</dc:creator>
  <cp:lastModifiedBy>Rigo</cp:lastModifiedBy>
  <cp:revision>3</cp:revision>
  <dcterms:created xsi:type="dcterms:W3CDTF">2025-05-30T13:55:36Z</dcterms:created>
  <dcterms:modified xsi:type="dcterms:W3CDTF">2025-08-01T18:43:35Z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